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85" r:id="rId4"/>
    <p:sldId id="291" r:id="rId5"/>
    <p:sldId id="292" r:id="rId6"/>
    <p:sldId id="293" r:id="rId7"/>
    <p:sldId id="289" r:id="rId8"/>
    <p:sldId id="283" r:id="rId9"/>
    <p:sldId id="284" r:id="rId10"/>
    <p:sldId id="290" r:id="rId11"/>
    <p:sldId id="295" r:id="rId12"/>
    <p:sldId id="268" r:id="rId13"/>
    <p:sldId id="286" r:id="rId14"/>
    <p:sldId id="287" r:id="rId15"/>
    <p:sldId id="294" r:id="rId16"/>
    <p:sldId id="270" r:id="rId17"/>
    <p:sldId id="279" r:id="rId18"/>
  </p:sldIdLst>
  <p:sldSz cx="9144000" cy="5143500" type="screen16x9"/>
  <p:notesSz cx="6858000" cy="9144000"/>
  <p:embeddedFontLst>
    <p:embeddedFont>
      <p:font typeface="Century Gothic" pitchFamily="34" charset="0"/>
      <p:regular r:id="rId20"/>
      <p:bold r:id="rId21"/>
      <p:italic r:id="rId22"/>
      <p:boldItalic r:id="rId23"/>
    </p:embeddedFont>
    <p:embeddedFont>
      <p:font typeface="Lucida Calligraphy" charset="0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Average" charset="0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346f461e1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346f461e1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346f461e1_0_2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346f461e1_0_2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346f461e1_0_2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346f461e1_0_2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303" y="709435"/>
            <a:ext cx="6477805" cy="1963916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303" y="2673351"/>
            <a:ext cx="6477804" cy="8033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5343" y="246981"/>
            <a:ext cx="4457751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43295" y="101197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4293344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0440447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3532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7702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6481709" y="2285187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4142042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9948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69997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1317097"/>
            <a:ext cx="6464295" cy="1537549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875" y="2854647"/>
            <a:ext cx="646429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0212111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90" y="718528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6875" y="1624216"/>
            <a:ext cx="3483864" cy="24703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705" y="1628827"/>
            <a:ext cx="3483864" cy="24653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7909658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71500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875" y="1627296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875" y="2230836"/>
            <a:ext cx="3483864" cy="1870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0753" y="1629886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0753" y="2228752"/>
            <a:ext cx="3483864" cy="18653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601466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0693340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1601707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19" y="714434"/>
            <a:ext cx="2456260" cy="1741632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500" y="714434"/>
            <a:ext cx="4509353" cy="33789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219" y="2456065"/>
            <a:ext cx="2456260" cy="1634189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4443392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43" y="847135"/>
            <a:ext cx="4391154" cy="144315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85" y="2290291"/>
            <a:ext cx="4384865" cy="1572010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975" y="4102393"/>
            <a:ext cx="4387204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3975" y="238981"/>
            <a:ext cx="365836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32596" y="103056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844095" y="482598"/>
            <a:ext cx="4409694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8302036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502"/>
            <a:ext cx="9144000" cy="5572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351577"/>
            <a:ext cx="9144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459095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7703" y="714994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703" y="1628827"/>
            <a:ext cx="7202456" cy="2470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623" y="247778"/>
            <a:ext cx="188654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2022-07-02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7703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38558" y="103056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251593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3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REALIZATION OF </a:t>
            </a:r>
            <a:r>
              <a:rPr lang="en-IN" sz="3000" dirty="0"/>
              <a:t>PROTOTYPE </a:t>
            </a:r>
            <a:r>
              <a:rPr lang="en-US" sz="3000" dirty="0"/>
              <a:t>MODEL OF PROCESS AUTOMATION SYSTEM</a:t>
            </a:r>
            <a:r>
              <a:rPr lang="en" sz="3000" dirty="0"/>
              <a:t> USING R</a:t>
            </a:r>
            <a:r>
              <a:rPr lang="en-IN" dirty="0"/>
              <a:t>ASPBERRY Pi</a:t>
            </a:r>
            <a:endParaRPr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8B6F9-C751-4F68-B4EC-E6188F7C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45" y="101383"/>
            <a:ext cx="7202456" cy="786926"/>
          </a:xfrm>
        </p:spPr>
        <p:txBody>
          <a:bodyPr/>
          <a:lstStyle/>
          <a:p>
            <a:r>
              <a:rPr lang="en-US" dirty="0"/>
              <a:t>Server Rack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68BB59A-CDE7-4653-9006-DEB733CD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65" y="734929"/>
            <a:ext cx="2543175" cy="3505200"/>
          </a:xfrm>
          <a:prstGeom prst="rect">
            <a:avLst/>
          </a:prstGeom>
        </p:spPr>
      </p:pic>
      <p:sp>
        <p:nvSpPr>
          <p:cNvPr id="7" name="Content Placeholder 11">
            <a:extLst>
              <a:ext uri="{FF2B5EF4-FFF2-40B4-BE49-F238E27FC236}">
                <a16:creationId xmlns="" xmlns:a16="http://schemas.microsoft.com/office/drawing/2014/main" id="{64F72931-88F7-401C-8834-7153426D1794}"/>
              </a:ext>
            </a:extLst>
          </p:cNvPr>
          <p:cNvSpPr txBox="1">
            <a:spLocks/>
          </p:cNvSpPr>
          <p:nvPr/>
        </p:nvSpPr>
        <p:spPr>
          <a:xfrm>
            <a:off x="3970813" y="779049"/>
            <a:ext cx="4156517" cy="35703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The Servers runs continuously so the generated heat may effect the working of the servers.</a:t>
            </a:r>
          </a:p>
          <a:p>
            <a:pPr>
              <a:lnSpc>
                <a:spcPct val="100000"/>
              </a:lnSpc>
            </a:pPr>
            <a:r>
              <a:rPr lang="en-US" dirty="0"/>
              <a:t>To avoid this internal AC is placed inside the Server racks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It maintains at temperature of </a:t>
            </a:r>
            <a:r>
              <a:rPr lang="en-US" dirty="0" smtClean="0"/>
              <a:t>24</a:t>
            </a:r>
            <a:r>
              <a:rPr lang="en-US" baseline="30000" dirty="0" smtClean="0"/>
              <a:t>o</a:t>
            </a:r>
            <a:r>
              <a:rPr lang="en-US" dirty="0" smtClean="0"/>
              <a:t>C </a:t>
            </a:r>
            <a:r>
              <a:rPr lang="en-US" u="sng" dirty="0" smtClean="0"/>
              <a:t>+</a:t>
            </a:r>
            <a:r>
              <a:rPr lang="en-US" dirty="0" smtClean="0"/>
              <a:t>1</a:t>
            </a:r>
            <a:r>
              <a:rPr lang="en-US" baseline="30000" dirty="0" smtClean="0"/>
              <a:t>o</a:t>
            </a:r>
            <a:r>
              <a:rPr lang="en-US" dirty="0" smtClean="0"/>
              <a:t>C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will be an inbuild controller which detects the rise in temperature. </a:t>
            </a:r>
          </a:p>
          <a:p>
            <a:pPr>
              <a:lnSpc>
                <a:spcPct val="100000"/>
              </a:lnSpc>
            </a:pPr>
            <a:r>
              <a:rPr lang="en-US" dirty="0"/>
              <a:t>If the internal temperature rises more than the required then the doors will opens.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64062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5CA40F-8A9E-4413-8DBD-F571A8D9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en-US" dirty="0"/>
              <a:t>Project Title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0C0F5CB-1FA4-431C-ACB7-259614CB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76466"/>
            <a:ext cx="8520600" cy="3416400"/>
          </a:xfrm>
        </p:spPr>
        <p:txBody>
          <a:bodyPr/>
          <a:lstStyle/>
          <a:p>
            <a:r>
              <a:rPr lang="en" sz="2000" b="1" dirty="0" smtClean="0"/>
              <a:t>REALIZATION OF </a:t>
            </a:r>
            <a:r>
              <a:rPr lang="en-IN" sz="2000" b="1" dirty="0" smtClean="0"/>
              <a:t>PROTOTYPE </a:t>
            </a:r>
            <a:r>
              <a:rPr lang="en-US" sz="2000" b="1" dirty="0" smtClean="0"/>
              <a:t>MODEL OF PROCESS AUTOMATION SYSTEM</a:t>
            </a:r>
            <a:r>
              <a:rPr lang="en" sz="2000" b="1" dirty="0" smtClean="0"/>
              <a:t> USING R</a:t>
            </a:r>
            <a:r>
              <a:rPr lang="en-IN" sz="2000" b="1" dirty="0" smtClean="0"/>
              <a:t>ASPBERRY Pi</a:t>
            </a:r>
            <a:endParaRPr lang="en-US" sz="2000" b="1" dirty="0" smtClean="0"/>
          </a:p>
          <a:p>
            <a:endParaRPr lang="en-US" sz="1800" dirty="0" smtClean="0"/>
          </a:p>
          <a:p>
            <a:r>
              <a:rPr lang="en-US" sz="1800" b="1" dirty="0" smtClean="0"/>
              <a:t>Objective</a:t>
            </a:r>
            <a:r>
              <a:rPr lang="en-US" sz="1800" dirty="0" smtClean="0"/>
              <a:t> </a:t>
            </a:r>
            <a:r>
              <a:rPr lang="en-US" sz="1800" dirty="0"/>
              <a:t>:-  To detect the rise in temperature of the server rack and open the door using Raspberry Pi controller</a:t>
            </a:r>
            <a:endParaRPr lang="en-IN" sz="1800" dirty="0"/>
          </a:p>
        </p:txBody>
      </p:sp>
    </p:spTree>
    <p:extLst>
      <p:ext uri="{BB962C8B-B14F-4D97-AF65-F5344CB8AC3E}">
        <p14:creationId xmlns="" xmlns:p14="http://schemas.microsoft.com/office/powerpoint/2010/main" val="355758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311700" y="138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33" name="Google Shape;133;p25"/>
          <p:cNvSpPr/>
          <p:nvPr/>
        </p:nvSpPr>
        <p:spPr>
          <a:xfrm>
            <a:off x="1032619" y="711550"/>
            <a:ext cx="2673107" cy="71419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HMI</a:t>
            </a:r>
            <a:endParaRPr sz="3000" dirty="0"/>
          </a:p>
        </p:txBody>
      </p:sp>
      <p:sp>
        <p:nvSpPr>
          <p:cNvPr id="134" name="Google Shape;134;p25"/>
          <p:cNvSpPr/>
          <p:nvPr/>
        </p:nvSpPr>
        <p:spPr>
          <a:xfrm>
            <a:off x="1500553" y="2006850"/>
            <a:ext cx="1867500" cy="76515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PLC</a:t>
            </a:r>
            <a:endParaRPr sz="3000" dirty="0"/>
          </a:p>
        </p:txBody>
      </p:sp>
      <p:sp>
        <p:nvSpPr>
          <p:cNvPr id="135" name="Google Shape;135;p25"/>
          <p:cNvSpPr/>
          <p:nvPr/>
        </p:nvSpPr>
        <p:spPr>
          <a:xfrm>
            <a:off x="1690298" y="3401959"/>
            <a:ext cx="1492054" cy="37448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I/O</a:t>
            </a:r>
            <a:endParaRPr sz="3000" dirty="0"/>
          </a:p>
        </p:txBody>
      </p:sp>
      <p:sp>
        <p:nvSpPr>
          <p:cNvPr id="136" name="Google Shape;136;p25"/>
          <p:cNvSpPr/>
          <p:nvPr/>
        </p:nvSpPr>
        <p:spPr>
          <a:xfrm>
            <a:off x="1829905" y="2781280"/>
            <a:ext cx="183600" cy="613277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1609402" y="1425920"/>
            <a:ext cx="183600" cy="5809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/>
          <p:nvPr/>
        </p:nvSpPr>
        <p:spPr>
          <a:xfrm rot="10800000" flipH="1">
            <a:off x="2935842" y="1437711"/>
            <a:ext cx="183600" cy="56073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/>
          <p:nvPr/>
        </p:nvSpPr>
        <p:spPr>
          <a:xfrm rot="10800000" flipH="1">
            <a:off x="2785861" y="2776482"/>
            <a:ext cx="183600" cy="620999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1782730" y="1540158"/>
            <a:ext cx="124491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MODBUS</a:t>
            </a: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1956440" y="2923877"/>
            <a:ext cx="104155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TCP/IP</a:t>
            </a: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5485290" y="695611"/>
            <a:ext cx="2673107" cy="73013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HMI</a:t>
            </a:r>
            <a:endParaRPr sz="3000" dirty="0"/>
          </a:p>
        </p:txBody>
      </p:sp>
      <p:sp>
        <p:nvSpPr>
          <p:cNvPr id="143" name="Google Shape;143;p25"/>
          <p:cNvSpPr/>
          <p:nvPr/>
        </p:nvSpPr>
        <p:spPr>
          <a:xfrm>
            <a:off x="5842970" y="2036093"/>
            <a:ext cx="1867500" cy="57753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RPi</a:t>
            </a:r>
            <a:endParaRPr sz="3000" dirty="0"/>
          </a:p>
        </p:txBody>
      </p:sp>
      <p:sp>
        <p:nvSpPr>
          <p:cNvPr id="144" name="Google Shape;144;p25"/>
          <p:cNvSpPr/>
          <p:nvPr/>
        </p:nvSpPr>
        <p:spPr>
          <a:xfrm>
            <a:off x="5660556" y="3191158"/>
            <a:ext cx="2599123" cy="4616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Sensor &amp; RELAY</a:t>
            </a:r>
            <a:endParaRPr sz="2400" dirty="0"/>
          </a:p>
        </p:txBody>
      </p:sp>
      <p:sp>
        <p:nvSpPr>
          <p:cNvPr id="145" name="Google Shape;145;p25"/>
          <p:cNvSpPr txBox="1"/>
          <p:nvPr/>
        </p:nvSpPr>
        <p:spPr>
          <a:xfrm>
            <a:off x="6338903" y="2655158"/>
            <a:ext cx="94024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Serial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communication</a:t>
            </a:r>
            <a:endParaRPr sz="900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6231745" y="1515178"/>
            <a:ext cx="129353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MODBUS</a:t>
            </a: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6201203" y="2613626"/>
            <a:ext cx="183600" cy="551073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5"/>
          <p:cNvSpPr/>
          <p:nvPr/>
        </p:nvSpPr>
        <p:spPr>
          <a:xfrm rot="10800000" flipH="1">
            <a:off x="7233246" y="2617258"/>
            <a:ext cx="183600" cy="573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6048145" y="1444172"/>
            <a:ext cx="183600" cy="5775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/>
          <p:nvPr/>
        </p:nvSpPr>
        <p:spPr>
          <a:xfrm rot="10800000" flipH="1">
            <a:off x="7436975" y="1425742"/>
            <a:ext cx="183600" cy="59596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AAC09E1-0E0D-4693-87DC-43099BF4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19" y="56230"/>
            <a:ext cx="7204226" cy="545349"/>
          </a:xfrm>
        </p:spPr>
        <p:txBody>
          <a:bodyPr/>
          <a:lstStyle/>
          <a:p>
            <a:r>
              <a:rPr lang="en-US" dirty="0"/>
              <a:t>Raspberry Pi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B67D2112-A3B2-4DC3-941D-BBD94C499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6210" y="1066830"/>
            <a:ext cx="3483864" cy="2638782"/>
          </a:xfrm>
        </p:spPr>
        <p:txBody>
          <a:bodyPr/>
          <a:lstStyle/>
          <a:p>
            <a:r>
              <a:rPr lang="en-US" dirty="0" err="1"/>
              <a:t>Boardoom</a:t>
            </a:r>
            <a:r>
              <a:rPr lang="en-US" dirty="0"/>
              <a:t> BCM2711, quardcoreCortex-A72(ARM v8) 64-bit soc @1.5 GHz</a:t>
            </a:r>
          </a:p>
          <a:p>
            <a:r>
              <a:rPr lang="en-US" dirty="0"/>
              <a:t>4GB memory</a:t>
            </a:r>
          </a:p>
          <a:p>
            <a:r>
              <a:rPr lang="en-US" dirty="0" err="1"/>
              <a:t>Opertaing</a:t>
            </a:r>
            <a:r>
              <a:rPr lang="en-US" dirty="0"/>
              <a:t> temperature 0-50 C</a:t>
            </a:r>
          </a:p>
          <a:p>
            <a:r>
              <a:rPr lang="en-US" dirty="0"/>
              <a:t>Standard 40 pin GPIO Header</a:t>
            </a:r>
          </a:p>
          <a:p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="" xmlns:a16="http://schemas.microsoft.com/office/drawing/2014/main" id="{FCFB02B9-81B0-4EC6-AB8A-E1A3A1351F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184" y="1140873"/>
            <a:ext cx="4120816" cy="2638782"/>
          </a:xfrm>
        </p:spPr>
      </p:pic>
    </p:spTree>
    <p:extLst>
      <p:ext uri="{BB962C8B-B14F-4D97-AF65-F5344CB8AC3E}">
        <p14:creationId xmlns="" xmlns:p14="http://schemas.microsoft.com/office/powerpoint/2010/main" val="3251299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469C69-8FE5-4FBC-ACCF-6B1334E42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90" y="108928"/>
            <a:ext cx="7204226" cy="794479"/>
          </a:xfrm>
        </p:spPr>
        <p:txBody>
          <a:bodyPr/>
          <a:lstStyle/>
          <a:p>
            <a:r>
              <a:rPr lang="en-US" dirty="0" smtClean="0"/>
              <a:t>Raspberry Pi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7C9C84C-7D3F-4832-AA59-25ACF7ECC1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03436" y="820448"/>
            <a:ext cx="4831076" cy="3599152"/>
          </a:xfrm>
        </p:spPr>
      </p:pic>
    </p:spTree>
    <p:extLst>
      <p:ext uri="{BB962C8B-B14F-4D97-AF65-F5344CB8AC3E}">
        <p14:creationId xmlns="" xmlns:p14="http://schemas.microsoft.com/office/powerpoint/2010/main" val="49017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74572E7C-8C62-4F37-9E47-737A1A4E21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1489" y="972849"/>
            <a:ext cx="3293533" cy="2470150"/>
          </a:xfrm>
        </p:spPr>
      </p:pic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BA9E6FB-2ED0-4EC5-ACEE-677BBAA7B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2267" y="977663"/>
            <a:ext cx="4025041" cy="2465321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Here we established the communication between  server and client system using Raspberry pi . </a:t>
            </a:r>
          </a:p>
          <a:p>
            <a:r>
              <a:rPr lang="en-IN" dirty="0" smtClean="0"/>
              <a:t>Here the client system receive the </a:t>
            </a:r>
            <a:r>
              <a:rPr lang="en-IN" dirty="0" err="1" smtClean="0"/>
              <a:t>the</a:t>
            </a:r>
            <a:r>
              <a:rPr lang="en-IN" dirty="0" smtClean="0"/>
              <a:t> data from the server through Raspberry pi.</a:t>
            </a:r>
          </a:p>
          <a:p>
            <a:r>
              <a:rPr lang="en-IN" dirty="0" smtClean="0"/>
              <a:t>The LED turns on when the </a:t>
            </a:r>
            <a:r>
              <a:rPr lang="en-IN" dirty="0" err="1" smtClean="0"/>
              <a:t>RPi</a:t>
            </a:r>
            <a:r>
              <a:rPr lang="en-IN" dirty="0" smtClean="0"/>
              <a:t> board temperature exceeds the threshold temperature.</a:t>
            </a:r>
            <a:endParaRPr lang="en-IN" dirty="0"/>
          </a:p>
        </p:txBody>
      </p:sp>
      <p:sp>
        <p:nvSpPr>
          <p:cNvPr id="5" name="Google Shape;161;p27"/>
          <p:cNvSpPr txBox="1">
            <a:spLocks noGrp="1"/>
          </p:cNvSpPr>
          <p:nvPr>
            <p:ph type="title"/>
          </p:nvPr>
        </p:nvSpPr>
        <p:spPr>
          <a:xfrm>
            <a:off x="360191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240901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200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endParaRPr dirty="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1852659" y="2272723"/>
            <a:ext cx="1658676" cy="285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6022811" y="2185415"/>
            <a:ext cx="1658676" cy="303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FE428EE-2AAF-4D3D-979B-9D25E7BC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017" y="942343"/>
            <a:ext cx="3024934" cy="1701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B79C8FA-5DED-4632-B1C9-DCA7E0B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098" y="1014462"/>
            <a:ext cx="2896724" cy="16294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44134"/>
            <a:ext cx="8520600" cy="572700"/>
          </a:xfrm>
        </p:spPr>
        <p:txBody>
          <a:bodyPr>
            <a:normAutofit/>
          </a:bodyPr>
          <a:lstStyle/>
          <a:p>
            <a:r>
              <a:rPr lang="en" dirty="0"/>
              <a:t>PROJECT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627" y="854602"/>
            <a:ext cx="8520600" cy="3835161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Result:-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964" y="1924050"/>
            <a:ext cx="3239654" cy="2429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9727" y="1911926"/>
            <a:ext cx="3509817" cy="244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12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437" y="815012"/>
            <a:ext cx="5541101" cy="3513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="" xmlns:a16="http://schemas.microsoft.com/office/drawing/2014/main" id="{5B4C34FD-E461-42E6-8309-4D93287F9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5" y="31890"/>
            <a:ext cx="7202456" cy="454278"/>
          </a:xfrm>
        </p:spPr>
        <p:txBody>
          <a:bodyPr>
            <a:normAutofit/>
          </a:bodyPr>
          <a:lstStyle/>
          <a:p>
            <a:r>
              <a:rPr lang="en-US" dirty="0"/>
              <a:t>Process automation system in shar</a:t>
            </a:r>
            <a:endParaRPr lang="en-IN" dirty="0"/>
          </a:p>
        </p:txBody>
      </p:sp>
      <p:grpSp>
        <p:nvGrpSpPr>
          <p:cNvPr id="4" name="Group 18">
            <a:extLst>
              <a:ext uri="{FF2B5EF4-FFF2-40B4-BE49-F238E27FC236}">
                <a16:creationId xmlns="" xmlns:a16="http://schemas.microsoft.com/office/drawing/2014/main" id="{6FAE2535-1F2C-4BA5-A9B2-9692498F2242}"/>
              </a:ext>
            </a:extLst>
          </p:cNvPr>
          <p:cNvGrpSpPr>
            <a:grpSpLocks/>
          </p:cNvGrpSpPr>
          <p:nvPr/>
        </p:nvGrpSpPr>
        <p:grpSpPr bwMode="auto">
          <a:xfrm>
            <a:off x="2636921" y="842211"/>
            <a:ext cx="3980448" cy="3579394"/>
            <a:chOff x="384" y="288"/>
            <a:chExt cx="3072" cy="3467"/>
          </a:xfrm>
        </p:grpSpPr>
        <p:sp>
          <p:nvSpPr>
            <p:cNvPr id="5" name="AutoShape 13">
              <a:extLst>
                <a:ext uri="{FF2B5EF4-FFF2-40B4-BE49-F238E27FC236}">
                  <a16:creationId xmlns="" xmlns:a16="http://schemas.microsoft.com/office/drawing/2014/main" id="{2A7FF833-86F7-48BF-997F-5518514AA5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00000">
              <a:off x="1826" y="970"/>
              <a:ext cx="163" cy="363"/>
            </a:xfrm>
            <a:prstGeom prst="upDownArrow">
              <a:avLst>
                <a:gd name="adj1" fmla="val 50000"/>
                <a:gd name="adj2" fmla="val 44540"/>
              </a:avLst>
            </a:prstGeom>
            <a:solidFill>
              <a:srgbClr val="003300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en-US" b="0">
                <a:effectLst/>
              </a:endParaRPr>
            </a:p>
          </p:txBody>
        </p:sp>
        <p:sp>
          <p:nvSpPr>
            <p:cNvPr id="6" name="AutoShape 14">
              <a:extLst>
                <a:ext uri="{FF2B5EF4-FFF2-40B4-BE49-F238E27FC236}">
                  <a16:creationId xmlns="" xmlns:a16="http://schemas.microsoft.com/office/drawing/2014/main" id="{DD38572F-5101-4C30-BCBA-5375837647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400000">
              <a:off x="2066" y="2170"/>
              <a:ext cx="163" cy="364"/>
            </a:xfrm>
            <a:prstGeom prst="upDownArrow">
              <a:avLst>
                <a:gd name="adj1" fmla="val 50000"/>
                <a:gd name="adj2" fmla="val 44663"/>
              </a:avLst>
            </a:prstGeom>
            <a:solidFill>
              <a:srgbClr val="003300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en-US" b="0">
                <a:effectLst/>
              </a:endParaRPr>
            </a:p>
          </p:txBody>
        </p:sp>
        <p:sp>
          <p:nvSpPr>
            <p:cNvPr id="7" name="AutoShape 15">
              <a:extLst>
                <a:ext uri="{FF2B5EF4-FFF2-40B4-BE49-F238E27FC236}">
                  <a16:creationId xmlns="" xmlns:a16="http://schemas.microsoft.com/office/drawing/2014/main" id="{85B4071E-1376-46A3-80D9-73E9F6BC69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00000">
              <a:off x="1890" y="2949"/>
              <a:ext cx="162" cy="364"/>
            </a:xfrm>
            <a:prstGeom prst="upDownArrow">
              <a:avLst>
                <a:gd name="adj1" fmla="val 50000"/>
                <a:gd name="adj2" fmla="val 44938"/>
              </a:avLst>
            </a:prstGeom>
            <a:solidFill>
              <a:srgbClr val="003300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en-US" b="0">
                <a:effectLst/>
              </a:endParaRPr>
            </a:p>
          </p:txBody>
        </p:sp>
        <p:pic>
          <p:nvPicPr>
            <p:cNvPr id="8" name="Picture 4" descr="DSC_0020 B copy">
              <a:extLst>
                <a:ext uri="{FF2B5EF4-FFF2-40B4-BE49-F238E27FC236}">
                  <a16:creationId xmlns="" xmlns:a16="http://schemas.microsoft.com/office/drawing/2014/main" id="{9562851D-1540-4D82-A73F-35A283B6B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4" y="2904"/>
              <a:ext cx="1103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MVC-328F">
              <a:extLst>
                <a:ext uri="{FF2B5EF4-FFF2-40B4-BE49-F238E27FC236}">
                  <a16:creationId xmlns="" xmlns:a16="http://schemas.microsoft.com/office/drawing/2014/main" id="{923FE79D-5CC5-4B0E-B5D7-E64A552C7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00" y="1362"/>
              <a:ext cx="1104" cy="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2" descr="MVC-353F">
              <a:extLst>
                <a:ext uri="{FF2B5EF4-FFF2-40B4-BE49-F238E27FC236}">
                  <a16:creationId xmlns="" xmlns:a16="http://schemas.microsoft.com/office/drawing/2014/main" id="{1E89983C-155B-4DE9-8AB3-38890387A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04" y="2256"/>
              <a:ext cx="1088" cy="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utoShape 16">
              <a:extLst>
                <a:ext uri="{FF2B5EF4-FFF2-40B4-BE49-F238E27FC236}">
                  <a16:creationId xmlns="" xmlns:a16="http://schemas.microsoft.com/office/drawing/2014/main" id="{2D48FAEB-C99B-44EE-BCEB-B52B8596CB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400000">
              <a:off x="1300" y="963"/>
              <a:ext cx="143" cy="363"/>
            </a:xfrm>
            <a:prstGeom prst="upDownArrow">
              <a:avLst>
                <a:gd name="adj1" fmla="val 50000"/>
                <a:gd name="adj2" fmla="val 44740"/>
              </a:avLst>
            </a:prstGeom>
            <a:solidFill>
              <a:srgbClr val="003300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en-US" b="0">
                <a:effectLst/>
              </a:endParaRPr>
            </a:p>
          </p:txBody>
        </p:sp>
        <p:sp>
          <p:nvSpPr>
            <p:cNvPr id="12" name="Text Box 17">
              <a:extLst>
                <a:ext uri="{FF2B5EF4-FFF2-40B4-BE49-F238E27FC236}">
                  <a16:creationId xmlns="" xmlns:a16="http://schemas.microsoft.com/office/drawing/2014/main" id="{32F53315-5C03-4E6D-96B4-8D2C6F5BA9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" y="1632"/>
              <a:ext cx="592" cy="37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en-US" sz="1200" i="1" dirty="0">
                  <a:solidFill>
                    <a:srgbClr val="002060"/>
                  </a:solidFill>
                  <a:effectLst/>
                  <a:latin typeface="Lucida Calligraphy" pitchFamily="66" charset="0"/>
                </a:rPr>
                <a:t>PLCs</a:t>
              </a:r>
              <a:endParaRPr lang="en-US" sz="1200" b="0" dirty="0">
                <a:effectLst/>
              </a:endParaRPr>
            </a:p>
          </p:txBody>
        </p:sp>
        <p:sp>
          <p:nvSpPr>
            <p:cNvPr id="13" name="Text Box 17">
              <a:extLst>
                <a:ext uri="{FF2B5EF4-FFF2-40B4-BE49-F238E27FC236}">
                  <a16:creationId xmlns="" xmlns:a16="http://schemas.microsoft.com/office/drawing/2014/main" id="{62637F5E-5723-42D4-9ACF-907B4B84A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" y="469"/>
              <a:ext cx="758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en-US" sz="1200" i="1" dirty="0">
                  <a:solidFill>
                    <a:srgbClr val="002060"/>
                  </a:solidFill>
                  <a:effectLst/>
                  <a:latin typeface="Lucida Calligraphy" pitchFamily="66" charset="0"/>
                </a:rPr>
                <a:t>Process</a:t>
              </a:r>
              <a:endParaRPr lang="en-US" sz="1200" b="0" dirty="0">
                <a:effectLst/>
              </a:endParaRPr>
            </a:p>
          </p:txBody>
        </p:sp>
        <p:sp>
          <p:nvSpPr>
            <p:cNvPr id="14" name="Text Box 18">
              <a:extLst>
                <a:ext uri="{FF2B5EF4-FFF2-40B4-BE49-F238E27FC236}">
                  <a16:creationId xmlns="" xmlns:a16="http://schemas.microsoft.com/office/drawing/2014/main" id="{24D49562-0702-4DDF-9FC7-BB52AF3E7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2424"/>
              <a:ext cx="744" cy="33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en-US" sz="1100" i="1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Servers</a:t>
              </a:r>
              <a:endParaRPr lang="en-US" sz="11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19">
              <a:extLst>
                <a:ext uri="{FF2B5EF4-FFF2-40B4-BE49-F238E27FC236}">
                  <a16:creationId xmlns="" xmlns:a16="http://schemas.microsoft.com/office/drawing/2014/main" id="{8880584A-8F9B-4C7D-BED1-D735809E7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408"/>
              <a:ext cx="1166" cy="34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en-US" sz="1200" i="1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Operator Consoles </a:t>
              </a:r>
              <a:endParaRPr lang="en-U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8" descr="GSLV-D2image">
              <a:extLst>
                <a:ext uri="{FF2B5EF4-FFF2-40B4-BE49-F238E27FC236}">
                  <a16:creationId xmlns="" xmlns:a16="http://schemas.microsoft.com/office/drawing/2014/main" id="{A9F79715-3DCF-4EF5-8ECE-6AB5E14D4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4" y="288"/>
              <a:ext cx="720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 descr="C:\Documents and Settings\mnsuser.MNSATYA.001\Desktop\dpc1\MVC-002F.JPG">
              <a:extLst>
                <a:ext uri="{FF2B5EF4-FFF2-40B4-BE49-F238E27FC236}">
                  <a16:creationId xmlns="" xmlns:a16="http://schemas.microsoft.com/office/drawing/2014/main" id="{BF7560BD-49DB-4953-9F3F-2EDBAF98E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256" y="336"/>
              <a:ext cx="1200" cy="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348527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;p18">
            <a:extLst>
              <a:ext uri="{FF2B5EF4-FFF2-40B4-BE49-F238E27FC236}">
                <a16:creationId xmlns="" xmlns:a16="http://schemas.microsoft.com/office/drawing/2014/main" id="{7A96CAFE-6C04-4C26-BFDC-E6A66C18F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4226" y="104917"/>
            <a:ext cx="7204226" cy="794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PLC</a:t>
            </a:r>
            <a:endParaRPr/>
          </a:p>
        </p:txBody>
      </p:sp>
      <p:sp>
        <p:nvSpPr>
          <p:cNvPr id="4" name="Content Placeholder 4">
            <a:extLst>
              <a:ext uri="{FF2B5EF4-FFF2-40B4-BE49-F238E27FC236}">
                <a16:creationId xmlns="" xmlns:a16="http://schemas.microsoft.com/office/drawing/2014/main" id="{9BD731ED-480B-4E83-A0D0-5EEA568AB226}"/>
              </a:ext>
            </a:extLst>
          </p:cNvPr>
          <p:cNvSpPr txBox="1">
            <a:spLocks/>
          </p:cNvSpPr>
          <p:nvPr/>
        </p:nvSpPr>
        <p:spPr>
          <a:xfrm>
            <a:off x="4572000" y="1206200"/>
            <a:ext cx="3693574" cy="25811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a small, Modular solid state computer with customized instructions for performing a particular task.</a:t>
            </a:r>
          </a:p>
          <a:p>
            <a:r>
              <a:rPr lang="en-US" dirty="0"/>
              <a:t>They are used in manufacturing plants or other automation environments.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B5E75C8-4EAF-4178-AD1A-5C0A009F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5" y="1373924"/>
            <a:ext cx="3693574" cy="22456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973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3;p20">
            <a:extLst>
              <a:ext uri="{FF2B5EF4-FFF2-40B4-BE49-F238E27FC236}">
                <a16:creationId xmlns="" xmlns:a16="http://schemas.microsoft.com/office/drawing/2014/main" id="{FAD2AC83-BD2C-4AF3-BFF3-BA47DD7E92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704" t="6224" r="3676" b="11975"/>
          <a:stretch/>
        </p:blipFill>
        <p:spPr>
          <a:xfrm>
            <a:off x="1937084" y="731975"/>
            <a:ext cx="4957162" cy="3485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92826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3E3273-D2D4-4D19-877D-FE53BD32E934}"/>
              </a:ext>
            </a:extLst>
          </p:cNvPr>
          <p:cNvSpPr txBox="1">
            <a:spLocks/>
          </p:cNvSpPr>
          <p:nvPr/>
        </p:nvSpPr>
        <p:spPr>
          <a:xfrm>
            <a:off x="851343" y="104021"/>
            <a:ext cx="7204226" cy="794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Plc Scan cycle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3B71DC35-5307-43D5-8CA7-2CE8862176B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3" y="1046747"/>
            <a:ext cx="3338763" cy="28875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ED8080E-21D2-4145-B359-C8B68FC7D056}"/>
              </a:ext>
            </a:extLst>
          </p:cNvPr>
          <p:cNvSpPr txBox="1">
            <a:spLocks/>
          </p:cNvSpPr>
          <p:nvPr/>
        </p:nvSpPr>
        <p:spPr>
          <a:xfrm>
            <a:off x="4523578" y="1046747"/>
            <a:ext cx="3754147" cy="288758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Input Scan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the state of inputs.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Program Scan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the program logic.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Output Scan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Energize or de energizes the outputs.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Housekeeping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step includes communications, Internal Diagnostics,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87915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42C53-9864-4E6D-B1F3-44781502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893" y="107400"/>
            <a:ext cx="7202456" cy="786926"/>
          </a:xfrm>
        </p:spPr>
        <p:txBody>
          <a:bodyPr/>
          <a:lstStyle/>
          <a:p>
            <a:r>
              <a:rPr lang="en-US" dirty="0"/>
              <a:t>PLC OVERVIEW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B20F01C-D79B-4F1A-B993-0C32CC93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5288" y="788068"/>
            <a:ext cx="5153215" cy="363955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A258760B-CCF4-47A4-A5B0-D0943A67F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2505" y="1593042"/>
            <a:ext cx="1213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17375E"/>
                </a:solidFill>
                <a:effectLst/>
                <a:latin typeface="Calibri" pitchFamily="34" charset="0"/>
              </a:rPr>
              <a:t>SCADA Client + </a:t>
            </a:r>
            <a:r>
              <a:rPr lang="en-US" sz="1200" dirty="0">
                <a:solidFill>
                  <a:schemeClr val="accent2"/>
                </a:solidFill>
                <a:effectLst/>
                <a:latin typeface="Calibri" pitchFamily="34" charset="0"/>
              </a:rPr>
              <a:t>Web Server</a:t>
            </a:r>
          </a:p>
        </p:txBody>
      </p:sp>
    </p:spTree>
    <p:extLst>
      <p:ext uri="{BB962C8B-B14F-4D97-AF65-F5344CB8AC3E}">
        <p14:creationId xmlns="" xmlns:p14="http://schemas.microsoft.com/office/powerpoint/2010/main" val="122351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8ACF6E4-C01E-4D56-AC84-C92BA4D87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64" y="59282"/>
            <a:ext cx="7205746" cy="792239"/>
          </a:xfrm>
        </p:spPr>
        <p:txBody>
          <a:bodyPr/>
          <a:lstStyle/>
          <a:p>
            <a:r>
              <a:rPr lang="en-US" dirty="0"/>
              <a:t>plc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F64386E-3715-4001-8ADD-99CBAFC20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986" y="851521"/>
            <a:ext cx="3483864" cy="601457"/>
          </a:xfrm>
        </p:spPr>
        <p:txBody>
          <a:bodyPr/>
          <a:lstStyle/>
          <a:p>
            <a:r>
              <a:rPr lang="en-US" dirty="0"/>
              <a:t>Analog inputs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56998865-A289-46B1-AC2A-A499B6CD0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7901" y="1636546"/>
            <a:ext cx="3483864" cy="18704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Flow Transducers</a:t>
            </a:r>
          </a:p>
          <a:p>
            <a:pPr>
              <a:lnSpc>
                <a:spcPct val="100000"/>
              </a:lnSpc>
            </a:pPr>
            <a:r>
              <a:rPr lang="en-US" dirty="0"/>
              <a:t>Temperature Transducers</a:t>
            </a:r>
          </a:p>
          <a:p>
            <a:pPr>
              <a:lnSpc>
                <a:spcPct val="100000"/>
              </a:lnSpc>
            </a:pPr>
            <a:r>
              <a:rPr lang="en-IN" dirty="0"/>
              <a:t>Humidity </a:t>
            </a:r>
            <a:r>
              <a:rPr lang="en-US" dirty="0"/>
              <a:t>Transducers</a:t>
            </a:r>
          </a:p>
          <a:p>
            <a:pPr>
              <a:lnSpc>
                <a:spcPct val="100000"/>
              </a:lnSpc>
            </a:pPr>
            <a:r>
              <a:rPr lang="en-IN" dirty="0"/>
              <a:t>Pressure </a:t>
            </a:r>
            <a:r>
              <a:rPr lang="en-US" dirty="0"/>
              <a:t>Transducers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BC936BA0-9400-41E1-9696-57766190D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2864" y="854111"/>
            <a:ext cx="3483864" cy="601678"/>
          </a:xfrm>
        </p:spPr>
        <p:txBody>
          <a:bodyPr/>
          <a:lstStyle/>
          <a:p>
            <a:r>
              <a:rPr lang="en-US" dirty="0"/>
              <a:t>Analog output</a:t>
            </a:r>
            <a:endParaRPr lang="en-I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2522CF75-E21F-4334-AB2E-184E242BA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44522" y="1585324"/>
            <a:ext cx="3483864" cy="18653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Analog Valves</a:t>
            </a:r>
          </a:p>
          <a:p>
            <a:pPr>
              <a:lnSpc>
                <a:spcPct val="100000"/>
              </a:lnSpc>
            </a:pPr>
            <a:r>
              <a:rPr lang="en-US" dirty="0"/>
              <a:t>Actuators</a:t>
            </a:r>
          </a:p>
          <a:p>
            <a:pPr>
              <a:lnSpc>
                <a:spcPct val="100000"/>
              </a:lnSpc>
            </a:pPr>
            <a:r>
              <a:rPr lang="en-US" dirty="0"/>
              <a:t>Analog meters</a:t>
            </a:r>
          </a:p>
          <a:p>
            <a:pPr>
              <a:lnSpc>
                <a:spcPct val="100000"/>
              </a:lnSpc>
            </a:pPr>
            <a:r>
              <a:rPr lang="en-US" dirty="0"/>
              <a:t>Chart Recorder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4922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7B2035-5BED-47FB-9CBB-B8CA5471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5" y="139505"/>
            <a:ext cx="7205746" cy="792239"/>
          </a:xfrm>
        </p:spPr>
        <p:txBody>
          <a:bodyPr/>
          <a:lstStyle/>
          <a:p>
            <a:r>
              <a:rPr lang="en-US" dirty="0"/>
              <a:t>PLC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21FC285-C6AD-41BA-A07E-F06517E5D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732" y="1019702"/>
            <a:ext cx="3483864" cy="601457"/>
          </a:xfrm>
        </p:spPr>
        <p:txBody>
          <a:bodyPr/>
          <a:lstStyle/>
          <a:p>
            <a:r>
              <a:rPr lang="en-US" dirty="0"/>
              <a:t>DISCRETE INPUT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E6AF8E0-AC6C-4A91-88D5-6688F4F7D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916" y="1851842"/>
            <a:ext cx="3483864" cy="1870407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/>
              <a:t>Level Switches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Limit Switches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Proximity Switches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Push Buttons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Relay Contacts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0C31286-8085-4A80-A3B7-4EE9A9EDA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6610" y="1022292"/>
            <a:ext cx="3483864" cy="601678"/>
          </a:xfrm>
        </p:spPr>
        <p:txBody>
          <a:bodyPr/>
          <a:lstStyle/>
          <a:p>
            <a:r>
              <a:rPr lang="en-US" dirty="0"/>
              <a:t>DISCRETE OUTPUT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B7E7851-B827-482B-830A-64FF16D67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03889" y="1851842"/>
            <a:ext cx="3483864" cy="18653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Alarms</a:t>
            </a:r>
          </a:p>
          <a:p>
            <a:pPr>
              <a:lnSpc>
                <a:spcPct val="100000"/>
              </a:lnSpc>
            </a:pPr>
            <a:r>
              <a:rPr lang="en-US" dirty="0"/>
              <a:t>Control Relays</a:t>
            </a:r>
          </a:p>
          <a:p>
            <a:pPr>
              <a:lnSpc>
                <a:spcPct val="100000"/>
              </a:lnSpc>
            </a:pPr>
            <a:r>
              <a:rPr lang="en-US" dirty="0"/>
              <a:t>Solenoids</a:t>
            </a:r>
          </a:p>
          <a:p>
            <a:pPr>
              <a:lnSpc>
                <a:spcPct val="100000"/>
              </a:lnSpc>
            </a:pPr>
            <a:r>
              <a:rPr lang="en-US" dirty="0"/>
              <a:t>Valves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03318599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666</TotalTime>
  <Words>334</Words>
  <Application>Microsoft Office PowerPoint</Application>
  <PresentationFormat>On-screen Show (16:9)</PresentationFormat>
  <Paragraphs>79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Century Gothic</vt:lpstr>
      <vt:lpstr>Lucida Calligraphy</vt:lpstr>
      <vt:lpstr>Times New Roman</vt:lpstr>
      <vt:lpstr>Calibri</vt:lpstr>
      <vt:lpstr>Average</vt:lpstr>
      <vt:lpstr>Gallery</vt:lpstr>
      <vt:lpstr>REALIZATION OF PROTOTYPE MODEL OF PROCESS AUTOMATION SYSTEM USING RASPBERRY Pi</vt:lpstr>
      <vt:lpstr>CONTROL SYSTEMS</vt:lpstr>
      <vt:lpstr>Process automation system in shar</vt:lpstr>
      <vt:lpstr>PLC</vt:lpstr>
      <vt:lpstr>Slide 5</vt:lpstr>
      <vt:lpstr>Slide 6</vt:lpstr>
      <vt:lpstr>PLC OVERVIEW</vt:lpstr>
      <vt:lpstr>plc</vt:lpstr>
      <vt:lpstr>PLC</vt:lpstr>
      <vt:lpstr>Server Rack</vt:lpstr>
      <vt:lpstr>Project Title</vt:lpstr>
      <vt:lpstr>PROJECT</vt:lpstr>
      <vt:lpstr>Raspberry Pi</vt:lpstr>
      <vt:lpstr>Raspberry Pi</vt:lpstr>
      <vt:lpstr>PROJECT </vt:lpstr>
      <vt:lpstr>PROJECT </vt:lpstr>
      <vt:lpstr>PROJECT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REALIZATION OF PROCESS AUTOMATION SYSTEMS USING RPi BOARD </dc:title>
  <cp:lastModifiedBy>SAIMANIDEEP</cp:lastModifiedBy>
  <cp:revision>33</cp:revision>
  <dcterms:modified xsi:type="dcterms:W3CDTF">2022-07-02T04:50:35Z</dcterms:modified>
</cp:coreProperties>
</file>